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9698" r:id="rId5"/>
    <p:sldId id="9699" r:id="rId6"/>
    <p:sldId id="9700" r:id="rId7"/>
    <p:sldId id="9701" r:id="rId8"/>
    <p:sldId id="9702" r:id="rId9"/>
  </p:sldIdLst>
  <p:sldSz cx="6858000" cy="9906000" type="A4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049" userDrawn="1">
          <p15:clr>
            <a:srgbClr val="A4A3A4"/>
          </p15:clr>
        </p15:guide>
        <p15:guide id="4" pos="1979" userDrawn="1">
          <p15:clr>
            <a:srgbClr val="A4A3A4"/>
          </p15:clr>
        </p15:guide>
        <p15:guide id="5" orient="horz" pos="2598" userDrawn="1">
          <p15:clr>
            <a:srgbClr val="A4A3A4"/>
          </p15:clr>
        </p15:guide>
        <p15:guide id="6" orient="horz" pos="3800" userDrawn="1">
          <p15:clr>
            <a:srgbClr val="A4A3A4"/>
          </p15:clr>
        </p15:guide>
        <p15:guide id="7" orient="horz" pos="44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5BFA"/>
    <a:srgbClr val="8800FF"/>
    <a:srgbClr val="3E45FF"/>
    <a:srgbClr val="23C6E3"/>
    <a:srgbClr val="F050A7"/>
    <a:srgbClr val="EDEDED"/>
    <a:srgbClr val="020810"/>
    <a:srgbClr val="021809"/>
    <a:srgbClr val="EBF9FA"/>
    <a:srgbClr val="49E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2"/>
  </p:normalViewPr>
  <p:slideViewPr>
    <p:cSldViewPr>
      <p:cViewPr varScale="1">
        <p:scale>
          <a:sx n="79" d="100"/>
          <a:sy n="79" d="100"/>
        </p:scale>
        <p:origin x="3084" y="114"/>
      </p:cViewPr>
      <p:guideLst>
        <p:guide orient="horz" pos="3143"/>
        <p:guide pos="2160"/>
        <p:guide pos="1049"/>
        <p:guide pos="1979"/>
        <p:guide orient="horz" pos="2598"/>
        <p:guide orient="horz" pos="3800"/>
        <p:guide orient="horz" pos="44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DD0D0AA-664C-2444-A185-6D71C2C8F1B5}" type="datetimeFigureOut">
              <a:rPr lang="de-DE" smtClean="0"/>
              <a:t>30.01.2024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79525"/>
            <a:ext cx="23923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1F62C06-14C1-BD42-A68B-D739E7879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9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5B25D-DC0A-A644-AB67-760B4FD9E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286" y="1621192"/>
            <a:ext cx="5711428" cy="3331809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3090F27-2601-7843-BFBE-72A13C290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286" y="5359216"/>
            <a:ext cx="5711428" cy="2090921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1507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6BBBE-5050-1A4F-99FC-0FEB6F7D2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F62633-5EC8-FF46-B519-FA772CA9D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7409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8D712455-0E3F-2E41-9D68-BF2428263F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906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3129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66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">
            <a:extLst>
              <a:ext uri="{FF2B5EF4-FFF2-40B4-BE49-F238E27FC236}">
                <a16:creationId xmlns:a16="http://schemas.microsoft.com/office/drawing/2014/main" id="{B11D2F45-9CBF-2043-A566-2E4283E61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286" y="2455865"/>
            <a:ext cx="5711429" cy="6656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E4DC28D8-0E54-DA4B-ADB6-694F593FC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86" y="793398"/>
            <a:ext cx="5711429" cy="1648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7395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1" r:id="rId3"/>
    <p:sldLayoutId id="2147483680" r:id="rId4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i="0" kern="1200">
          <a:solidFill>
            <a:schemeClr val="tx1"/>
          </a:solidFill>
          <a:latin typeface="Bebas Neue Bold" panose="020B0000000000000000" pitchFamily="34" charset="0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b="0" i="0" kern="1200">
          <a:solidFill>
            <a:schemeClr val="tx1"/>
          </a:solidFill>
          <a:latin typeface="HaufeMerriweatherSans" pitchFamily="2" charset="77"/>
          <a:ea typeface="+mn-ea"/>
          <a:cs typeface="HaufeMerriweatherSans" pitchFamily="2" charset="77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HaufeMerriweatherSans" pitchFamily="2" charset="77"/>
          <a:ea typeface="+mn-ea"/>
          <a:cs typeface="HaufeMerriweatherSans" pitchFamily="2" charset="77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b="0" i="0" kern="1200">
          <a:solidFill>
            <a:schemeClr val="tx1"/>
          </a:solidFill>
          <a:latin typeface="HaufeMerriweatherSans" pitchFamily="2" charset="77"/>
          <a:ea typeface="+mn-ea"/>
          <a:cs typeface="HaufeMerriweatherSans" pitchFamily="2" charset="77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b="0" i="0" kern="1200">
          <a:solidFill>
            <a:schemeClr val="tx1"/>
          </a:solidFill>
          <a:latin typeface="HaufeMerriweatherSans" pitchFamily="2" charset="77"/>
          <a:ea typeface="+mn-ea"/>
          <a:cs typeface="HaufeMerriweatherSans" pitchFamily="2" charset="77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b="0" i="0" kern="1200">
          <a:solidFill>
            <a:schemeClr val="tx1"/>
          </a:solidFill>
          <a:latin typeface="HaufeMerriweatherSans" pitchFamily="2" charset="77"/>
          <a:ea typeface="+mn-ea"/>
          <a:cs typeface="HaufeMerriweatherSans" pitchFamily="2" charset="77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61" userDrawn="1">
          <p15:clr>
            <a:srgbClr val="F26B43"/>
          </p15:clr>
        </p15:guide>
        <p15:guide id="9" pos="2160" userDrawn="1">
          <p15:clr>
            <a:srgbClr val="A4A3A4"/>
          </p15:clr>
        </p15:guide>
        <p15:guide id="12" pos="3959" userDrawn="1">
          <p15:clr>
            <a:srgbClr val="F26B43"/>
          </p15:clr>
        </p15:guide>
        <p15:guide id="19" orient="horz" pos="500" userDrawn="1">
          <p15:clr>
            <a:srgbClr val="F26B43"/>
          </p15:clr>
        </p15:guide>
        <p15:guide id="25" orient="horz" pos="57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hyperlink" Target="https://www.haufe-akademie.de/3080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hyperlink" Target="https://www.haufe-akademie.de/3080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hyperlink" Target="https://www.haufe-akademie.de/3080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hyperlink" Target="https://www.haufe-akademie.de/3080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hyperlink" Target="https://www.haufe-akademie.de/3080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>
            <a:extLst>
              <a:ext uri="{FF2B5EF4-FFF2-40B4-BE49-F238E27FC236}">
                <a16:creationId xmlns:a16="http://schemas.microsoft.com/office/drawing/2014/main" id="{5CA7C80A-97BF-4D18-936D-7CEEEB64B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114380" y="5945285"/>
            <a:ext cx="4082905" cy="392723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8908CB88-A1D3-4EEC-BD6B-B05ADA884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90144">
            <a:off x="-145270" y="3385329"/>
            <a:ext cx="3292125" cy="3846909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31B4461A-9148-4E34-94F0-E6B4D4B94E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193" y="599626"/>
            <a:ext cx="2961923" cy="2876153"/>
          </a:xfrm>
          <a:prstGeom prst="rect">
            <a:avLst/>
          </a:prstGeom>
        </p:spPr>
      </p:pic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8128752-5423-A84F-B68D-229D09D1D52B}"/>
              </a:ext>
            </a:extLst>
          </p:cNvPr>
          <p:cNvSpPr txBox="1">
            <a:spLocks/>
          </p:cNvSpPr>
          <p:nvPr/>
        </p:nvSpPr>
        <p:spPr>
          <a:xfrm>
            <a:off x="474794" y="495353"/>
            <a:ext cx="5810120" cy="762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75" dirty="0">
                <a:latin typeface="Bebas Neue Bold" panose="020B0000000000000000" pitchFamily="34" charset="0"/>
              </a:rPr>
              <a:t>Lernplan - UX Management Aufbautraining 2024</a:t>
            </a:r>
          </a:p>
          <a:p>
            <a:pPr marL="0" indent="0">
              <a:buNone/>
            </a:pPr>
            <a:r>
              <a:rPr lang="de-DE" sz="1600" b="1" dirty="0">
                <a:latin typeface="Bebas Neue Pro" panose="020B0506020202050201" pitchFamily="34" charset="0"/>
                <a:hlinkClick r:id="rId7"/>
              </a:rPr>
              <a:t>https://www.haufe-akademie.de/30800 </a:t>
            </a:r>
            <a:endParaRPr lang="de-DE" sz="2475" b="1" dirty="0">
              <a:latin typeface="Bebas Neue Pro" panose="020B0506020202050201" pitchFamily="34" charset="0"/>
            </a:endParaRPr>
          </a:p>
          <a:p>
            <a:pPr marL="0" indent="0">
              <a:buNone/>
            </a:pPr>
            <a:r>
              <a:rPr lang="de-DE" sz="2475" b="1" dirty="0">
                <a:latin typeface="Bebas Neue Bold" panose="020B0000000000000000" pitchFamily="34" charset="0"/>
              </a:rPr>
              <a:t> 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BB1F6FC-41C9-4826-B8AF-2AC4A64116C4}"/>
              </a:ext>
            </a:extLst>
          </p:cNvPr>
          <p:cNvSpPr/>
          <p:nvPr/>
        </p:nvSpPr>
        <p:spPr>
          <a:xfrm>
            <a:off x="3141664" y="144941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Technisches Onboarding &amp; Community-Einführung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6678D5D-481B-4E0E-9A83-A1398C7A2BF3}"/>
              </a:ext>
            </a:extLst>
          </p:cNvPr>
          <p:cNvSpPr/>
          <p:nvPr/>
        </p:nvSpPr>
        <p:spPr>
          <a:xfrm>
            <a:off x="1646238" y="1449414"/>
            <a:ext cx="1453970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6D73336-0BAB-42EA-8721-4BEC37BB87D5}"/>
              </a:ext>
            </a:extLst>
          </p:cNvPr>
          <p:cNvSpPr/>
          <p:nvPr/>
        </p:nvSpPr>
        <p:spPr>
          <a:xfrm>
            <a:off x="577006" y="1449415"/>
            <a:ext cx="1042244" cy="406856"/>
          </a:xfrm>
          <a:prstGeom prst="rect">
            <a:avLst/>
          </a:prstGeom>
          <a:solidFill>
            <a:srgbClr val="8800FF">
              <a:alpha val="50000"/>
            </a:srgb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15.02.2024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822EB74-9A1A-4A7F-B5CA-82C510422695}"/>
              </a:ext>
            </a:extLst>
          </p:cNvPr>
          <p:cNvSpPr/>
          <p:nvPr/>
        </p:nvSpPr>
        <p:spPr>
          <a:xfrm>
            <a:off x="3141664" y="189448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Kennenlernen &amp; Kontext verstehen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EA2EFA5-64FF-4F81-83A8-5C2ACAAD633B}"/>
              </a:ext>
            </a:extLst>
          </p:cNvPr>
          <p:cNvSpPr/>
          <p:nvPr/>
        </p:nvSpPr>
        <p:spPr>
          <a:xfrm>
            <a:off x="1646238" y="1894482"/>
            <a:ext cx="1453325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16:00-17:00 Uhr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7DB2FD8-7155-4D2F-8087-C99EFD972E18}"/>
              </a:ext>
            </a:extLst>
          </p:cNvPr>
          <p:cNvSpPr/>
          <p:nvPr/>
        </p:nvSpPr>
        <p:spPr>
          <a:xfrm>
            <a:off x="577006" y="1894482"/>
            <a:ext cx="1043102" cy="40685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22.02.2024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18E7282-1DC9-4A06-9750-09AE342E8D59}"/>
              </a:ext>
            </a:extLst>
          </p:cNvPr>
          <p:cNvSpPr/>
          <p:nvPr/>
        </p:nvSpPr>
        <p:spPr>
          <a:xfrm>
            <a:off x="3142486" y="2339547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- Den UX Prozess verstehen und verständlich machen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61AB4A7-C119-4024-8ABF-6FE82964ECF9}"/>
              </a:ext>
            </a:extLst>
          </p:cNvPr>
          <p:cNvSpPr/>
          <p:nvPr/>
        </p:nvSpPr>
        <p:spPr>
          <a:xfrm>
            <a:off x="3141664" y="2784613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Psychologie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D02105A-3E69-4618-92F1-C6DB3DDB52B9}"/>
              </a:ext>
            </a:extLst>
          </p:cNvPr>
          <p:cNvSpPr/>
          <p:nvPr/>
        </p:nvSpPr>
        <p:spPr>
          <a:xfrm>
            <a:off x="3141664" y="322967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&amp; Usability Frameworks &amp; Definitionen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83AC540-F417-4F75-B931-4059934884B5}"/>
              </a:ext>
            </a:extLst>
          </p:cNvPr>
          <p:cNvSpPr/>
          <p:nvPr/>
        </p:nvSpPr>
        <p:spPr>
          <a:xfrm>
            <a:off x="3141664" y="367474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Prinzipien als Tool-Kit für die Management-Praxis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C5F30391-A5DF-41C9-B8DE-5019BA73775F}"/>
              </a:ext>
            </a:extLst>
          </p:cNvPr>
          <p:cNvSpPr/>
          <p:nvPr/>
        </p:nvSpPr>
        <p:spPr>
          <a:xfrm>
            <a:off x="3141664" y="411981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Reflexion der Übungen aus der Selbstlernphase, Beantwortung von Fragen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8CA42E95-78C0-41D5-905A-AB166E8085AC}"/>
              </a:ext>
            </a:extLst>
          </p:cNvPr>
          <p:cNvSpPr/>
          <p:nvPr/>
        </p:nvSpPr>
        <p:spPr>
          <a:xfrm>
            <a:off x="1646238" y="4119812"/>
            <a:ext cx="1450100" cy="406858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12:30-13:30 Uhr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072C0EC-0052-41FA-A468-F0F9B8E262E6}"/>
              </a:ext>
            </a:extLst>
          </p:cNvPr>
          <p:cNvSpPr/>
          <p:nvPr/>
        </p:nvSpPr>
        <p:spPr>
          <a:xfrm>
            <a:off x="577006" y="4119811"/>
            <a:ext cx="1043102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21.03.2024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798CE78-BD97-4CAC-9535-EEE661CD0FE4}"/>
              </a:ext>
            </a:extLst>
          </p:cNvPr>
          <p:cNvSpPr/>
          <p:nvPr/>
        </p:nvSpPr>
        <p:spPr>
          <a:xfrm>
            <a:off x="3141664" y="4564877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I: Nutzer-Kontext verstehen &amp; im Team managen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55235BE4-3322-4478-B59B-5353DC6AD4AA}"/>
              </a:ext>
            </a:extLst>
          </p:cNvPr>
          <p:cNvSpPr/>
          <p:nvPr/>
        </p:nvSpPr>
        <p:spPr>
          <a:xfrm>
            <a:off x="3141665" y="5009943"/>
            <a:ext cx="3143249" cy="52676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zum Nutzerkontext. Gemeinsame Retro und Reflexion, Beantwortung von Fragen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53BBEF3E-A7E4-4EA8-8A5A-67A8FA56FE38}"/>
              </a:ext>
            </a:extLst>
          </p:cNvPr>
          <p:cNvSpPr/>
          <p:nvPr/>
        </p:nvSpPr>
        <p:spPr>
          <a:xfrm>
            <a:off x="1646238" y="5009942"/>
            <a:ext cx="1448810" cy="52287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14:00-18:00 Uhr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EE35AEA6-D7E9-4D95-B77F-440EB448DC75}"/>
              </a:ext>
            </a:extLst>
          </p:cNvPr>
          <p:cNvSpPr/>
          <p:nvPr/>
        </p:nvSpPr>
        <p:spPr>
          <a:xfrm>
            <a:off x="577006" y="5009943"/>
            <a:ext cx="1043102" cy="52287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11.04.2024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E29470AA-6283-4B83-9AB0-03E21CC30704}"/>
              </a:ext>
            </a:extLst>
          </p:cNvPr>
          <p:cNvSpPr/>
          <p:nvPr/>
        </p:nvSpPr>
        <p:spPr>
          <a:xfrm>
            <a:off x="3141664" y="5574534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II: Den Business Kontext verstehen &amp; managen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A5204EAA-42E5-40B6-AEA1-C8DED30AD88F}"/>
              </a:ext>
            </a:extLst>
          </p:cNvPr>
          <p:cNvSpPr/>
          <p:nvPr/>
        </p:nvSpPr>
        <p:spPr>
          <a:xfrm>
            <a:off x="1646238" y="6019650"/>
            <a:ext cx="1448810" cy="51884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09:00-11:30 Uhr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CEE2F31A-CE40-461E-B4B4-08639B3206EF}"/>
              </a:ext>
            </a:extLst>
          </p:cNvPr>
          <p:cNvSpPr/>
          <p:nvPr/>
        </p:nvSpPr>
        <p:spPr>
          <a:xfrm>
            <a:off x="577005" y="6019650"/>
            <a:ext cx="1043103" cy="5188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16.05.2024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65AA3B98-D7F8-4012-B20E-088EACF281F5}"/>
              </a:ext>
            </a:extLst>
          </p:cNvPr>
          <p:cNvSpPr/>
          <p:nvPr/>
        </p:nvSpPr>
        <p:spPr>
          <a:xfrm>
            <a:off x="3141664" y="6019600"/>
            <a:ext cx="3143250" cy="52676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Gemeinsame Übung zur Produkt-Strategie. Lean Coffee und Reflexion, Beantwortung von Fragen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FB0DB01E-2212-4F3F-8EC2-2E04E2A4B77D}"/>
              </a:ext>
            </a:extLst>
          </p:cNvPr>
          <p:cNvSpPr/>
          <p:nvPr/>
        </p:nvSpPr>
        <p:spPr>
          <a:xfrm>
            <a:off x="3141664" y="658418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en-US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Designing Conversations </a:t>
            </a:r>
            <a:endParaRPr lang="de-DE" sz="1000" kern="0" dirty="0">
              <a:solidFill>
                <a:srgbClr val="000000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12072BD4-2DC5-4A61-9E3F-EB7A4B40E0A5}"/>
              </a:ext>
            </a:extLst>
          </p:cNvPr>
          <p:cNvSpPr/>
          <p:nvPr/>
        </p:nvSpPr>
        <p:spPr>
          <a:xfrm>
            <a:off x="3142487" y="7029255"/>
            <a:ext cx="3142427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 Produktanforderungen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81E7D9F-732D-4414-ADF3-A7AE3098CA64}"/>
              </a:ext>
            </a:extLst>
          </p:cNvPr>
          <p:cNvSpPr/>
          <p:nvPr/>
        </p:nvSpPr>
        <p:spPr>
          <a:xfrm>
            <a:off x="1646238" y="7025322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14:00-17:00 Uhr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D921C9D0-FB21-4A6A-A8A0-4E12D88CA5A3}"/>
              </a:ext>
            </a:extLst>
          </p:cNvPr>
          <p:cNvSpPr/>
          <p:nvPr/>
        </p:nvSpPr>
        <p:spPr>
          <a:xfrm>
            <a:off x="577006" y="7025322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13.06.2024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E4ABF5FF-EAF9-4896-908E-C3D67647FA19}"/>
              </a:ext>
            </a:extLst>
          </p:cNvPr>
          <p:cNvSpPr/>
          <p:nvPr/>
        </p:nvSpPr>
        <p:spPr>
          <a:xfrm>
            <a:off x="3142486" y="7474321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&amp; UX Skills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D4CB05FF-3515-494B-B5A8-10F4B048E01A}"/>
              </a:ext>
            </a:extLst>
          </p:cNvPr>
          <p:cNvSpPr/>
          <p:nvPr/>
        </p:nvSpPr>
        <p:spPr>
          <a:xfrm>
            <a:off x="3142487" y="7919394"/>
            <a:ext cx="3142427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Abschluss-Workshop: Transfer in die Praxis, offene Fragen, gemeinsame Reflexion und Planung für die persönliche UX-Zukunft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32586AF5-BA52-417F-9187-DE4205B7C2E5}"/>
              </a:ext>
            </a:extLst>
          </p:cNvPr>
          <p:cNvSpPr/>
          <p:nvPr/>
        </p:nvSpPr>
        <p:spPr>
          <a:xfrm>
            <a:off x="1644948" y="7919393"/>
            <a:ext cx="1459975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09:00-11:30 Uhr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EFA31D1E-A343-40D2-B042-806B4D6F88F5}"/>
              </a:ext>
            </a:extLst>
          </p:cNvPr>
          <p:cNvSpPr/>
          <p:nvPr/>
        </p:nvSpPr>
        <p:spPr>
          <a:xfrm>
            <a:off x="577006" y="7919393"/>
            <a:ext cx="1043103" cy="67000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27.06.2024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7A08C3F1-F070-46B9-A220-0A83C6055DBD}"/>
              </a:ext>
            </a:extLst>
          </p:cNvPr>
          <p:cNvSpPr/>
          <p:nvPr/>
        </p:nvSpPr>
        <p:spPr>
          <a:xfrm>
            <a:off x="576576" y="8628028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11.07.2024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9C6028FF-D012-49C7-BF27-DE7E81A1141E}"/>
              </a:ext>
            </a:extLst>
          </p:cNvPr>
          <p:cNvSpPr/>
          <p:nvPr/>
        </p:nvSpPr>
        <p:spPr>
          <a:xfrm>
            <a:off x="1644948" y="8628028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09:00-13:00 Uhr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B85F6AB-B78E-4C69-AF67-CD399F59C716}"/>
              </a:ext>
            </a:extLst>
          </p:cNvPr>
          <p:cNvSpPr/>
          <p:nvPr/>
        </p:nvSpPr>
        <p:spPr>
          <a:xfrm>
            <a:off x="3140078" y="863135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rgbClr val="8800FF"/>
                </a:solidFill>
                <a:latin typeface="HaufeMerriweatherSans" pitchFamily="2" charset="77"/>
                <a:cs typeface="HaufeMerriweatherSans" pitchFamily="2" charset="77"/>
              </a:rPr>
              <a:t>E- PRÜFUNGEN</a:t>
            </a:r>
            <a:endParaRPr lang="de-DE" sz="1000" kern="0" dirty="0">
              <a:solidFill>
                <a:srgbClr val="8800FF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C77A7319-A262-4866-9985-E601AF1808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4" y="9359727"/>
            <a:ext cx="1637388" cy="32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>
            <a:extLst>
              <a:ext uri="{FF2B5EF4-FFF2-40B4-BE49-F238E27FC236}">
                <a16:creationId xmlns:a16="http://schemas.microsoft.com/office/drawing/2014/main" id="{5CA7C80A-97BF-4D18-936D-7CEEEB64B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114380" y="5945285"/>
            <a:ext cx="4082905" cy="392723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8908CB88-A1D3-4EEC-BD6B-B05ADA884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90144">
            <a:off x="-145270" y="3385329"/>
            <a:ext cx="3292125" cy="3846909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31B4461A-9148-4E34-94F0-E6B4D4B94E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193" y="599626"/>
            <a:ext cx="2961923" cy="2876153"/>
          </a:xfrm>
          <a:prstGeom prst="rect">
            <a:avLst/>
          </a:prstGeom>
        </p:spPr>
      </p:pic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8128752-5423-A84F-B68D-229D09D1D52B}"/>
              </a:ext>
            </a:extLst>
          </p:cNvPr>
          <p:cNvSpPr txBox="1">
            <a:spLocks/>
          </p:cNvSpPr>
          <p:nvPr/>
        </p:nvSpPr>
        <p:spPr>
          <a:xfrm>
            <a:off x="474794" y="495353"/>
            <a:ext cx="5810120" cy="762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75" dirty="0">
                <a:latin typeface="Bebas Neue Bold" panose="020B0000000000000000" pitchFamily="34" charset="0"/>
              </a:rPr>
              <a:t>Lernplan - UX Management Aufbautraining 2024</a:t>
            </a:r>
          </a:p>
          <a:p>
            <a:pPr marL="0" indent="0">
              <a:buNone/>
            </a:pPr>
            <a:r>
              <a:rPr lang="de-DE" sz="1600" b="1" dirty="0">
                <a:latin typeface="Bebas Neue Pro" panose="020B0506020202050201" pitchFamily="34" charset="0"/>
                <a:hlinkClick r:id="rId7"/>
              </a:rPr>
              <a:t>https://www.haufe-akademie.de/30800 </a:t>
            </a:r>
            <a:endParaRPr lang="de-DE" sz="2475" b="1" dirty="0">
              <a:latin typeface="Bebas Neue Pro" panose="020B0506020202050201" pitchFamily="34" charset="0"/>
            </a:endParaRPr>
          </a:p>
          <a:p>
            <a:pPr marL="0" indent="0">
              <a:buNone/>
            </a:pPr>
            <a:r>
              <a:rPr lang="de-DE" sz="2475" b="1" dirty="0">
                <a:latin typeface="Bebas Neue Bold" panose="020B0000000000000000" pitchFamily="34" charset="0"/>
              </a:rPr>
              <a:t> 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BB1F6FC-41C9-4826-B8AF-2AC4A64116C4}"/>
              </a:ext>
            </a:extLst>
          </p:cNvPr>
          <p:cNvSpPr/>
          <p:nvPr/>
        </p:nvSpPr>
        <p:spPr>
          <a:xfrm>
            <a:off x="3141664" y="144941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Technisches Onboarding &amp; Community-Einführung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6678D5D-481B-4E0E-9A83-A1398C7A2BF3}"/>
              </a:ext>
            </a:extLst>
          </p:cNvPr>
          <p:cNvSpPr/>
          <p:nvPr/>
        </p:nvSpPr>
        <p:spPr>
          <a:xfrm>
            <a:off x="1646238" y="1449414"/>
            <a:ext cx="1453970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6D73336-0BAB-42EA-8721-4BEC37BB87D5}"/>
              </a:ext>
            </a:extLst>
          </p:cNvPr>
          <p:cNvSpPr/>
          <p:nvPr/>
        </p:nvSpPr>
        <p:spPr>
          <a:xfrm>
            <a:off x="577006" y="1449415"/>
            <a:ext cx="1042244" cy="406856"/>
          </a:xfrm>
          <a:prstGeom prst="rect">
            <a:avLst/>
          </a:prstGeom>
          <a:solidFill>
            <a:srgbClr val="8800FF">
              <a:alpha val="50000"/>
            </a:srgb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17.04.2024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822EB74-9A1A-4A7F-B5CA-82C510422695}"/>
              </a:ext>
            </a:extLst>
          </p:cNvPr>
          <p:cNvSpPr/>
          <p:nvPr/>
        </p:nvSpPr>
        <p:spPr>
          <a:xfrm>
            <a:off x="3141664" y="189448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Kennenlernen &amp; Kontext verstehen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EA2EFA5-64FF-4F81-83A8-5C2ACAAD633B}"/>
              </a:ext>
            </a:extLst>
          </p:cNvPr>
          <p:cNvSpPr/>
          <p:nvPr/>
        </p:nvSpPr>
        <p:spPr>
          <a:xfrm>
            <a:off x="1646238" y="1894482"/>
            <a:ext cx="1453325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16:00-17:00 Uhr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7DB2FD8-7155-4D2F-8087-C99EFD972E18}"/>
              </a:ext>
            </a:extLst>
          </p:cNvPr>
          <p:cNvSpPr/>
          <p:nvPr/>
        </p:nvSpPr>
        <p:spPr>
          <a:xfrm>
            <a:off x="577006" y="1894482"/>
            <a:ext cx="1043102" cy="40685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25.04.2024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18E7282-1DC9-4A06-9750-09AE342E8D59}"/>
              </a:ext>
            </a:extLst>
          </p:cNvPr>
          <p:cNvSpPr/>
          <p:nvPr/>
        </p:nvSpPr>
        <p:spPr>
          <a:xfrm>
            <a:off x="3142486" y="2339547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- Den UX Prozess verstehen und verständlich machen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61AB4A7-C119-4024-8ABF-6FE82964ECF9}"/>
              </a:ext>
            </a:extLst>
          </p:cNvPr>
          <p:cNvSpPr/>
          <p:nvPr/>
        </p:nvSpPr>
        <p:spPr>
          <a:xfrm>
            <a:off x="3141664" y="2784613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Psychologie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D02105A-3E69-4618-92F1-C6DB3DDB52B9}"/>
              </a:ext>
            </a:extLst>
          </p:cNvPr>
          <p:cNvSpPr/>
          <p:nvPr/>
        </p:nvSpPr>
        <p:spPr>
          <a:xfrm>
            <a:off x="3141664" y="322967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&amp; Usability Frameworks &amp; Definitionen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83AC540-F417-4F75-B931-4059934884B5}"/>
              </a:ext>
            </a:extLst>
          </p:cNvPr>
          <p:cNvSpPr/>
          <p:nvPr/>
        </p:nvSpPr>
        <p:spPr>
          <a:xfrm>
            <a:off x="3141664" y="367474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Prinzipien als Tool-Kit für die Management-Praxis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C5F30391-A5DF-41C9-B8DE-5019BA73775F}"/>
              </a:ext>
            </a:extLst>
          </p:cNvPr>
          <p:cNvSpPr/>
          <p:nvPr/>
        </p:nvSpPr>
        <p:spPr>
          <a:xfrm>
            <a:off x="3141664" y="411981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Reflexion der Übungen aus der Selbstlernphase, Beantwortung von Fragen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8CA42E95-78C0-41D5-905A-AB166E8085AC}"/>
              </a:ext>
            </a:extLst>
          </p:cNvPr>
          <p:cNvSpPr/>
          <p:nvPr/>
        </p:nvSpPr>
        <p:spPr>
          <a:xfrm>
            <a:off x="1646238" y="4119812"/>
            <a:ext cx="1450100" cy="406858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12:00-13:00 Uhr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072C0EC-0052-41FA-A468-F0F9B8E262E6}"/>
              </a:ext>
            </a:extLst>
          </p:cNvPr>
          <p:cNvSpPr/>
          <p:nvPr/>
        </p:nvSpPr>
        <p:spPr>
          <a:xfrm>
            <a:off x="577006" y="4119811"/>
            <a:ext cx="1043102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16.05.2024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798CE78-BD97-4CAC-9535-EEE661CD0FE4}"/>
              </a:ext>
            </a:extLst>
          </p:cNvPr>
          <p:cNvSpPr/>
          <p:nvPr/>
        </p:nvSpPr>
        <p:spPr>
          <a:xfrm>
            <a:off x="3141664" y="4564877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I: Nutzer-Kontext verstehen &amp; im Team managen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55235BE4-3322-4478-B59B-5353DC6AD4AA}"/>
              </a:ext>
            </a:extLst>
          </p:cNvPr>
          <p:cNvSpPr/>
          <p:nvPr/>
        </p:nvSpPr>
        <p:spPr>
          <a:xfrm>
            <a:off x="3141665" y="5009943"/>
            <a:ext cx="3143249" cy="52676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zum Nutzerkontext. Gemeinsame Retro und Reflexion, Beantwortung von Fragen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53BBEF3E-A7E4-4EA8-8A5A-67A8FA56FE38}"/>
              </a:ext>
            </a:extLst>
          </p:cNvPr>
          <p:cNvSpPr/>
          <p:nvPr/>
        </p:nvSpPr>
        <p:spPr>
          <a:xfrm>
            <a:off x="1646238" y="5009942"/>
            <a:ext cx="1448810" cy="52287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14:00-18:00 Uhr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EE35AEA6-D7E9-4D95-B77F-440EB448DC75}"/>
              </a:ext>
            </a:extLst>
          </p:cNvPr>
          <p:cNvSpPr/>
          <p:nvPr/>
        </p:nvSpPr>
        <p:spPr>
          <a:xfrm>
            <a:off x="577006" y="5009943"/>
            <a:ext cx="1043102" cy="52287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06.06.2024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E29470AA-6283-4B83-9AB0-03E21CC30704}"/>
              </a:ext>
            </a:extLst>
          </p:cNvPr>
          <p:cNvSpPr/>
          <p:nvPr/>
        </p:nvSpPr>
        <p:spPr>
          <a:xfrm>
            <a:off x="3141664" y="5574534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II: Den Business Kontext verstehen &amp; managen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A5204EAA-42E5-40B6-AEA1-C8DED30AD88F}"/>
              </a:ext>
            </a:extLst>
          </p:cNvPr>
          <p:cNvSpPr/>
          <p:nvPr/>
        </p:nvSpPr>
        <p:spPr>
          <a:xfrm>
            <a:off x="1646238" y="6019650"/>
            <a:ext cx="1448810" cy="51884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15:00-17:30 Uhr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CEE2F31A-CE40-461E-B4B4-08639B3206EF}"/>
              </a:ext>
            </a:extLst>
          </p:cNvPr>
          <p:cNvSpPr/>
          <p:nvPr/>
        </p:nvSpPr>
        <p:spPr>
          <a:xfrm>
            <a:off x="577005" y="6019650"/>
            <a:ext cx="1043103" cy="5188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11.07.2024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65AA3B98-D7F8-4012-B20E-088EACF281F5}"/>
              </a:ext>
            </a:extLst>
          </p:cNvPr>
          <p:cNvSpPr/>
          <p:nvPr/>
        </p:nvSpPr>
        <p:spPr>
          <a:xfrm>
            <a:off x="3141664" y="6019600"/>
            <a:ext cx="3143250" cy="52676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Gemeinsame Übung zur Produkt-Strategie. Lean Coffee und Reflexion, Beantwortung von Fragen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FB0DB01E-2212-4F3F-8EC2-2E04E2A4B77D}"/>
              </a:ext>
            </a:extLst>
          </p:cNvPr>
          <p:cNvSpPr/>
          <p:nvPr/>
        </p:nvSpPr>
        <p:spPr>
          <a:xfrm>
            <a:off x="3141664" y="658418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en-US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Designing Conversations </a:t>
            </a:r>
            <a:endParaRPr lang="de-DE" sz="1000" kern="0" dirty="0">
              <a:solidFill>
                <a:srgbClr val="000000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12072BD4-2DC5-4A61-9E3F-EB7A4B40E0A5}"/>
              </a:ext>
            </a:extLst>
          </p:cNvPr>
          <p:cNvSpPr/>
          <p:nvPr/>
        </p:nvSpPr>
        <p:spPr>
          <a:xfrm>
            <a:off x="3142487" y="7029255"/>
            <a:ext cx="3142427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 Produktanforderungen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81E7D9F-732D-4414-ADF3-A7AE3098CA64}"/>
              </a:ext>
            </a:extLst>
          </p:cNvPr>
          <p:cNvSpPr/>
          <p:nvPr/>
        </p:nvSpPr>
        <p:spPr>
          <a:xfrm>
            <a:off x="1646238" y="7025322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14:00-17:00 Uhr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D921C9D0-FB21-4A6A-A8A0-4E12D88CA5A3}"/>
              </a:ext>
            </a:extLst>
          </p:cNvPr>
          <p:cNvSpPr/>
          <p:nvPr/>
        </p:nvSpPr>
        <p:spPr>
          <a:xfrm>
            <a:off x="577006" y="7025322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08.08.2024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E4ABF5FF-EAF9-4896-908E-C3D67647FA19}"/>
              </a:ext>
            </a:extLst>
          </p:cNvPr>
          <p:cNvSpPr/>
          <p:nvPr/>
        </p:nvSpPr>
        <p:spPr>
          <a:xfrm>
            <a:off x="3142486" y="7474321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&amp; UX Skills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D4CB05FF-3515-494B-B5A8-10F4B048E01A}"/>
              </a:ext>
            </a:extLst>
          </p:cNvPr>
          <p:cNvSpPr/>
          <p:nvPr/>
        </p:nvSpPr>
        <p:spPr>
          <a:xfrm>
            <a:off x="3142487" y="7919394"/>
            <a:ext cx="3142427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Abschluss-Workshop: Transfer in die Praxis, offene Fragen, gemeinsame Reflexion und Planung für die persönliche UX-Zukunft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32586AF5-BA52-417F-9187-DE4205B7C2E5}"/>
              </a:ext>
            </a:extLst>
          </p:cNvPr>
          <p:cNvSpPr/>
          <p:nvPr/>
        </p:nvSpPr>
        <p:spPr>
          <a:xfrm>
            <a:off x="1644948" y="7919393"/>
            <a:ext cx="1459975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09:00-11:30 Uhr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EFA31D1E-A343-40D2-B042-806B4D6F88F5}"/>
              </a:ext>
            </a:extLst>
          </p:cNvPr>
          <p:cNvSpPr/>
          <p:nvPr/>
        </p:nvSpPr>
        <p:spPr>
          <a:xfrm>
            <a:off x="577006" y="7919393"/>
            <a:ext cx="1043103" cy="67000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22.08.2024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7A08C3F1-F070-46B9-A220-0A83C6055DBD}"/>
              </a:ext>
            </a:extLst>
          </p:cNvPr>
          <p:cNvSpPr/>
          <p:nvPr/>
        </p:nvSpPr>
        <p:spPr>
          <a:xfrm>
            <a:off x="576576" y="8628028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05.09.2024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9C6028FF-D012-49C7-BF27-DE7E81A1141E}"/>
              </a:ext>
            </a:extLst>
          </p:cNvPr>
          <p:cNvSpPr/>
          <p:nvPr/>
        </p:nvSpPr>
        <p:spPr>
          <a:xfrm>
            <a:off x="1644948" y="8628028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09:00-12:00 Uhr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B85F6AB-B78E-4C69-AF67-CD399F59C716}"/>
              </a:ext>
            </a:extLst>
          </p:cNvPr>
          <p:cNvSpPr/>
          <p:nvPr/>
        </p:nvSpPr>
        <p:spPr>
          <a:xfrm>
            <a:off x="3140078" y="863135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rgbClr val="8800FF"/>
                </a:solidFill>
                <a:latin typeface="HaufeMerriweatherSans" pitchFamily="2" charset="77"/>
                <a:cs typeface="HaufeMerriweatherSans" pitchFamily="2" charset="77"/>
              </a:rPr>
              <a:t>E- PRÜFUNGEN</a:t>
            </a:r>
            <a:endParaRPr lang="de-DE" sz="1000" kern="0" dirty="0">
              <a:solidFill>
                <a:srgbClr val="8800FF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C77A7319-A262-4866-9985-E601AF1808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4" y="9359727"/>
            <a:ext cx="1637388" cy="32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1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>
            <a:extLst>
              <a:ext uri="{FF2B5EF4-FFF2-40B4-BE49-F238E27FC236}">
                <a16:creationId xmlns:a16="http://schemas.microsoft.com/office/drawing/2014/main" id="{5CA7C80A-97BF-4D18-936D-7CEEEB64B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114380" y="5945285"/>
            <a:ext cx="4082905" cy="392723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8908CB88-A1D3-4EEC-BD6B-B05ADA884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90144">
            <a:off x="-145270" y="3385329"/>
            <a:ext cx="3292125" cy="3846909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31B4461A-9148-4E34-94F0-E6B4D4B94E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193" y="599626"/>
            <a:ext cx="2961923" cy="2876153"/>
          </a:xfrm>
          <a:prstGeom prst="rect">
            <a:avLst/>
          </a:prstGeom>
        </p:spPr>
      </p:pic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8128752-5423-A84F-B68D-229D09D1D52B}"/>
              </a:ext>
            </a:extLst>
          </p:cNvPr>
          <p:cNvSpPr txBox="1">
            <a:spLocks/>
          </p:cNvSpPr>
          <p:nvPr/>
        </p:nvSpPr>
        <p:spPr>
          <a:xfrm>
            <a:off x="474794" y="495353"/>
            <a:ext cx="5810120" cy="762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75" dirty="0">
                <a:latin typeface="Bebas Neue Bold" panose="020B0000000000000000" pitchFamily="34" charset="0"/>
              </a:rPr>
              <a:t>Lernplan - UX Management Aufbautraining 2024</a:t>
            </a:r>
          </a:p>
          <a:p>
            <a:pPr marL="0" indent="0">
              <a:buNone/>
            </a:pPr>
            <a:r>
              <a:rPr lang="de-DE" sz="1600" b="1" dirty="0">
                <a:latin typeface="Bebas Neue Pro" panose="020B0506020202050201" pitchFamily="34" charset="0"/>
                <a:hlinkClick r:id="rId7"/>
              </a:rPr>
              <a:t>https://www.haufe-akademie.de/30800 </a:t>
            </a:r>
            <a:endParaRPr lang="de-DE" sz="2475" b="1" dirty="0">
              <a:latin typeface="Bebas Neue Pro" panose="020B0506020202050201" pitchFamily="34" charset="0"/>
            </a:endParaRPr>
          </a:p>
          <a:p>
            <a:pPr marL="0" indent="0">
              <a:buNone/>
            </a:pPr>
            <a:r>
              <a:rPr lang="de-DE" sz="2475" b="1" dirty="0">
                <a:latin typeface="Bebas Neue Bold" panose="020B0000000000000000" pitchFamily="34" charset="0"/>
              </a:rPr>
              <a:t> 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BB1F6FC-41C9-4826-B8AF-2AC4A64116C4}"/>
              </a:ext>
            </a:extLst>
          </p:cNvPr>
          <p:cNvSpPr/>
          <p:nvPr/>
        </p:nvSpPr>
        <p:spPr>
          <a:xfrm>
            <a:off x="3141664" y="144941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Technisches Onboarding &amp; Community-Einführung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6678D5D-481B-4E0E-9A83-A1398C7A2BF3}"/>
              </a:ext>
            </a:extLst>
          </p:cNvPr>
          <p:cNvSpPr/>
          <p:nvPr/>
        </p:nvSpPr>
        <p:spPr>
          <a:xfrm>
            <a:off x="1646238" y="1449414"/>
            <a:ext cx="1453970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6D73336-0BAB-42EA-8721-4BEC37BB87D5}"/>
              </a:ext>
            </a:extLst>
          </p:cNvPr>
          <p:cNvSpPr/>
          <p:nvPr/>
        </p:nvSpPr>
        <p:spPr>
          <a:xfrm>
            <a:off x="577006" y="1449415"/>
            <a:ext cx="1042244" cy="406856"/>
          </a:xfrm>
          <a:prstGeom prst="rect">
            <a:avLst/>
          </a:prstGeom>
          <a:solidFill>
            <a:srgbClr val="8800FF">
              <a:alpha val="50000"/>
            </a:srgb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05.06.2024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822EB74-9A1A-4A7F-B5CA-82C510422695}"/>
              </a:ext>
            </a:extLst>
          </p:cNvPr>
          <p:cNvSpPr/>
          <p:nvPr/>
        </p:nvSpPr>
        <p:spPr>
          <a:xfrm>
            <a:off x="3141664" y="189448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Kennenlernen &amp; Kontext verstehen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EA2EFA5-64FF-4F81-83A8-5C2ACAAD633B}"/>
              </a:ext>
            </a:extLst>
          </p:cNvPr>
          <p:cNvSpPr/>
          <p:nvPr/>
        </p:nvSpPr>
        <p:spPr>
          <a:xfrm>
            <a:off x="1646238" y="1894482"/>
            <a:ext cx="1453325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12:30-13:30 Uhr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7DB2FD8-7155-4D2F-8087-C99EFD972E18}"/>
              </a:ext>
            </a:extLst>
          </p:cNvPr>
          <p:cNvSpPr/>
          <p:nvPr/>
        </p:nvSpPr>
        <p:spPr>
          <a:xfrm>
            <a:off x="577006" y="1894482"/>
            <a:ext cx="1043102" cy="40685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13.06.2024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18E7282-1DC9-4A06-9750-09AE342E8D59}"/>
              </a:ext>
            </a:extLst>
          </p:cNvPr>
          <p:cNvSpPr/>
          <p:nvPr/>
        </p:nvSpPr>
        <p:spPr>
          <a:xfrm>
            <a:off x="3142486" y="2339547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- Den UX Prozess verstehen und verständlich machen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61AB4A7-C119-4024-8ABF-6FE82964ECF9}"/>
              </a:ext>
            </a:extLst>
          </p:cNvPr>
          <p:cNvSpPr/>
          <p:nvPr/>
        </p:nvSpPr>
        <p:spPr>
          <a:xfrm>
            <a:off x="3141664" y="2784613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Psychologie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D02105A-3E69-4618-92F1-C6DB3DDB52B9}"/>
              </a:ext>
            </a:extLst>
          </p:cNvPr>
          <p:cNvSpPr/>
          <p:nvPr/>
        </p:nvSpPr>
        <p:spPr>
          <a:xfrm>
            <a:off x="3141664" y="322967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&amp; Usability Frameworks &amp; Definitionen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83AC540-F417-4F75-B931-4059934884B5}"/>
              </a:ext>
            </a:extLst>
          </p:cNvPr>
          <p:cNvSpPr/>
          <p:nvPr/>
        </p:nvSpPr>
        <p:spPr>
          <a:xfrm>
            <a:off x="3141664" y="367474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Prinzipien als Tool-Kit für die Management-Praxis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C5F30391-A5DF-41C9-B8DE-5019BA73775F}"/>
              </a:ext>
            </a:extLst>
          </p:cNvPr>
          <p:cNvSpPr/>
          <p:nvPr/>
        </p:nvSpPr>
        <p:spPr>
          <a:xfrm>
            <a:off x="3141664" y="411981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Reflexion der Übungen aus der Selbstlernphase, Beantwortung von Fragen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8CA42E95-78C0-41D5-905A-AB166E8085AC}"/>
              </a:ext>
            </a:extLst>
          </p:cNvPr>
          <p:cNvSpPr/>
          <p:nvPr/>
        </p:nvSpPr>
        <p:spPr>
          <a:xfrm>
            <a:off x="1646238" y="4119812"/>
            <a:ext cx="1450100" cy="406858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072C0EC-0052-41FA-A468-F0F9B8E262E6}"/>
              </a:ext>
            </a:extLst>
          </p:cNvPr>
          <p:cNvSpPr/>
          <p:nvPr/>
        </p:nvSpPr>
        <p:spPr>
          <a:xfrm>
            <a:off x="577006" y="4119811"/>
            <a:ext cx="1043102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11.07.2024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798CE78-BD97-4CAC-9535-EEE661CD0FE4}"/>
              </a:ext>
            </a:extLst>
          </p:cNvPr>
          <p:cNvSpPr/>
          <p:nvPr/>
        </p:nvSpPr>
        <p:spPr>
          <a:xfrm>
            <a:off x="3141664" y="4564877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I: Nutzer-Kontext verstehen &amp; im Team managen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55235BE4-3322-4478-B59B-5353DC6AD4AA}"/>
              </a:ext>
            </a:extLst>
          </p:cNvPr>
          <p:cNvSpPr/>
          <p:nvPr/>
        </p:nvSpPr>
        <p:spPr>
          <a:xfrm>
            <a:off x="3141665" y="5009943"/>
            <a:ext cx="3143249" cy="52676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zum Nutzerkontext. Gemeinsame Retro und Reflexion, Beantwortung von Fragen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53BBEF3E-A7E4-4EA8-8A5A-67A8FA56FE38}"/>
              </a:ext>
            </a:extLst>
          </p:cNvPr>
          <p:cNvSpPr/>
          <p:nvPr/>
        </p:nvSpPr>
        <p:spPr>
          <a:xfrm>
            <a:off x="1646238" y="5009942"/>
            <a:ext cx="1448810" cy="52287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09:00-13:00 Uhr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EE35AEA6-D7E9-4D95-B77F-440EB448DC75}"/>
              </a:ext>
            </a:extLst>
          </p:cNvPr>
          <p:cNvSpPr/>
          <p:nvPr/>
        </p:nvSpPr>
        <p:spPr>
          <a:xfrm>
            <a:off x="577006" y="5009943"/>
            <a:ext cx="1043102" cy="52287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08.08.2024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E29470AA-6283-4B83-9AB0-03E21CC30704}"/>
              </a:ext>
            </a:extLst>
          </p:cNvPr>
          <p:cNvSpPr/>
          <p:nvPr/>
        </p:nvSpPr>
        <p:spPr>
          <a:xfrm>
            <a:off x="3141664" y="5574534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II: Den Business Kontext verstehen &amp; managen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A5204EAA-42E5-40B6-AEA1-C8DED30AD88F}"/>
              </a:ext>
            </a:extLst>
          </p:cNvPr>
          <p:cNvSpPr/>
          <p:nvPr/>
        </p:nvSpPr>
        <p:spPr>
          <a:xfrm>
            <a:off x="1646238" y="6019650"/>
            <a:ext cx="1448810" cy="51884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15:00-17:30 Uhr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CEE2F31A-CE40-461E-B4B4-08639B3206EF}"/>
              </a:ext>
            </a:extLst>
          </p:cNvPr>
          <p:cNvSpPr/>
          <p:nvPr/>
        </p:nvSpPr>
        <p:spPr>
          <a:xfrm>
            <a:off x="577005" y="6019650"/>
            <a:ext cx="1043103" cy="5188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05.09.2024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65AA3B98-D7F8-4012-B20E-088EACF281F5}"/>
              </a:ext>
            </a:extLst>
          </p:cNvPr>
          <p:cNvSpPr/>
          <p:nvPr/>
        </p:nvSpPr>
        <p:spPr>
          <a:xfrm>
            <a:off x="3141664" y="6019600"/>
            <a:ext cx="3143250" cy="52676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Gemeinsame Übung zur Produkt-Strategie. Lean Coffee und Reflexion, Beantwortung von Fragen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FB0DB01E-2212-4F3F-8EC2-2E04E2A4B77D}"/>
              </a:ext>
            </a:extLst>
          </p:cNvPr>
          <p:cNvSpPr/>
          <p:nvPr/>
        </p:nvSpPr>
        <p:spPr>
          <a:xfrm>
            <a:off x="3141664" y="658418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en-US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Designing Conversations </a:t>
            </a:r>
            <a:endParaRPr lang="de-DE" sz="1000" kern="0" dirty="0">
              <a:solidFill>
                <a:srgbClr val="000000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12072BD4-2DC5-4A61-9E3F-EB7A4B40E0A5}"/>
              </a:ext>
            </a:extLst>
          </p:cNvPr>
          <p:cNvSpPr/>
          <p:nvPr/>
        </p:nvSpPr>
        <p:spPr>
          <a:xfrm>
            <a:off x="3142487" y="7029255"/>
            <a:ext cx="3142427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 Produktanforderungen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81E7D9F-732D-4414-ADF3-A7AE3098CA64}"/>
              </a:ext>
            </a:extLst>
          </p:cNvPr>
          <p:cNvSpPr/>
          <p:nvPr/>
        </p:nvSpPr>
        <p:spPr>
          <a:xfrm>
            <a:off x="1646238" y="7025322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14:00-17:00 Uhr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D921C9D0-FB21-4A6A-A8A0-4E12D88CA5A3}"/>
              </a:ext>
            </a:extLst>
          </p:cNvPr>
          <p:cNvSpPr/>
          <p:nvPr/>
        </p:nvSpPr>
        <p:spPr>
          <a:xfrm>
            <a:off x="577006" y="7025322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10.10.2024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E4ABF5FF-EAF9-4896-908E-C3D67647FA19}"/>
              </a:ext>
            </a:extLst>
          </p:cNvPr>
          <p:cNvSpPr/>
          <p:nvPr/>
        </p:nvSpPr>
        <p:spPr>
          <a:xfrm>
            <a:off x="3142486" y="7474321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&amp; UX Skills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D4CB05FF-3515-494B-B5A8-10F4B048E01A}"/>
              </a:ext>
            </a:extLst>
          </p:cNvPr>
          <p:cNvSpPr/>
          <p:nvPr/>
        </p:nvSpPr>
        <p:spPr>
          <a:xfrm>
            <a:off x="3142487" y="7919394"/>
            <a:ext cx="3142427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Abschluss-Workshop: Transfer in die Praxis, offene Fragen, gemeinsame Reflexion und Planung für die persönliche UX-Zukunft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32586AF5-BA52-417F-9187-DE4205B7C2E5}"/>
              </a:ext>
            </a:extLst>
          </p:cNvPr>
          <p:cNvSpPr/>
          <p:nvPr/>
        </p:nvSpPr>
        <p:spPr>
          <a:xfrm>
            <a:off x="1644948" y="7919393"/>
            <a:ext cx="1459975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09:00-11:30 Uhr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EFA31D1E-A343-40D2-B042-806B4D6F88F5}"/>
              </a:ext>
            </a:extLst>
          </p:cNvPr>
          <p:cNvSpPr/>
          <p:nvPr/>
        </p:nvSpPr>
        <p:spPr>
          <a:xfrm>
            <a:off x="577006" y="7919393"/>
            <a:ext cx="1043103" cy="67000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24.10.2024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7A08C3F1-F070-46B9-A220-0A83C6055DBD}"/>
              </a:ext>
            </a:extLst>
          </p:cNvPr>
          <p:cNvSpPr/>
          <p:nvPr/>
        </p:nvSpPr>
        <p:spPr>
          <a:xfrm>
            <a:off x="576576" y="8628028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07.11.2024</a:t>
            </a:r>
          </a:p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14.11.2024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9C6028FF-D012-49C7-BF27-DE7E81A1141E}"/>
              </a:ext>
            </a:extLst>
          </p:cNvPr>
          <p:cNvSpPr/>
          <p:nvPr/>
        </p:nvSpPr>
        <p:spPr>
          <a:xfrm>
            <a:off x="1644948" y="8628028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09:00-12:00 Uhr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B85F6AB-B78E-4C69-AF67-CD399F59C716}"/>
              </a:ext>
            </a:extLst>
          </p:cNvPr>
          <p:cNvSpPr/>
          <p:nvPr/>
        </p:nvSpPr>
        <p:spPr>
          <a:xfrm>
            <a:off x="3140078" y="863135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rgbClr val="8800FF"/>
                </a:solidFill>
                <a:latin typeface="HaufeMerriweatherSans" pitchFamily="2" charset="77"/>
                <a:cs typeface="HaufeMerriweatherSans" pitchFamily="2" charset="77"/>
              </a:rPr>
              <a:t>E- PRÜFUNGEN</a:t>
            </a:r>
            <a:endParaRPr lang="de-DE" sz="1000" kern="0" dirty="0">
              <a:solidFill>
                <a:srgbClr val="8800FF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C77A7319-A262-4866-9985-E601AF1808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4" y="9359727"/>
            <a:ext cx="1637388" cy="32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25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>
            <a:extLst>
              <a:ext uri="{FF2B5EF4-FFF2-40B4-BE49-F238E27FC236}">
                <a16:creationId xmlns:a16="http://schemas.microsoft.com/office/drawing/2014/main" id="{5CA7C80A-97BF-4D18-936D-7CEEEB64B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114380" y="5945285"/>
            <a:ext cx="4082905" cy="392723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8908CB88-A1D3-4EEC-BD6B-B05ADA884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90144">
            <a:off x="-145270" y="3385329"/>
            <a:ext cx="3292125" cy="3846909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31B4461A-9148-4E34-94F0-E6B4D4B94E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193" y="599626"/>
            <a:ext cx="2961923" cy="2876153"/>
          </a:xfrm>
          <a:prstGeom prst="rect">
            <a:avLst/>
          </a:prstGeom>
        </p:spPr>
      </p:pic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8128752-5423-A84F-B68D-229D09D1D52B}"/>
              </a:ext>
            </a:extLst>
          </p:cNvPr>
          <p:cNvSpPr txBox="1">
            <a:spLocks/>
          </p:cNvSpPr>
          <p:nvPr/>
        </p:nvSpPr>
        <p:spPr>
          <a:xfrm>
            <a:off x="474794" y="495353"/>
            <a:ext cx="5810120" cy="762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75" dirty="0">
                <a:latin typeface="Bebas Neue Bold" panose="020B0000000000000000" pitchFamily="34" charset="0"/>
              </a:rPr>
              <a:t>Lernplan - UX Management Aufbautraining 2024</a:t>
            </a:r>
          </a:p>
          <a:p>
            <a:pPr marL="0" indent="0">
              <a:buNone/>
            </a:pPr>
            <a:r>
              <a:rPr lang="de-DE" sz="1600" b="1" dirty="0">
                <a:latin typeface="Bebas Neue Pro" panose="020B0506020202050201" pitchFamily="34" charset="0"/>
                <a:hlinkClick r:id="rId7"/>
              </a:rPr>
              <a:t>https://www.haufe-akademie.de/30800 </a:t>
            </a:r>
            <a:endParaRPr lang="de-DE" sz="2475" b="1" dirty="0">
              <a:latin typeface="Bebas Neue Pro" panose="020B0506020202050201" pitchFamily="34" charset="0"/>
            </a:endParaRPr>
          </a:p>
          <a:p>
            <a:pPr marL="0" indent="0">
              <a:buNone/>
            </a:pPr>
            <a:r>
              <a:rPr lang="de-DE" sz="2475" b="1" dirty="0">
                <a:latin typeface="Bebas Neue Bold" panose="020B0000000000000000" pitchFamily="34" charset="0"/>
              </a:rPr>
              <a:t> 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BB1F6FC-41C9-4826-B8AF-2AC4A64116C4}"/>
              </a:ext>
            </a:extLst>
          </p:cNvPr>
          <p:cNvSpPr/>
          <p:nvPr/>
        </p:nvSpPr>
        <p:spPr>
          <a:xfrm>
            <a:off x="3141664" y="144941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Technisches Onboarding &amp; Community-Einführung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6678D5D-481B-4E0E-9A83-A1398C7A2BF3}"/>
              </a:ext>
            </a:extLst>
          </p:cNvPr>
          <p:cNvSpPr/>
          <p:nvPr/>
        </p:nvSpPr>
        <p:spPr>
          <a:xfrm>
            <a:off x="1646238" y="1449414"/>
            <a:ext cx="1453970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6D73336-0BAB-42EA-8721-4BEC37BB87D5}"/>
              </a:ext>
            </a:extLst>
          </p:cNvPr>
          <p:cNvSpPr/>
          <p:nvPr/>
        </p:nvSpPr>
        <p:spPr>
          <a:xfrm>
            <a:off x="577006" y="1449415"/>
            <a:ext cx="1042244" cy="406856"/>
          </a:xfrm>
          <a:prstGeom prst="rect">
            <a:avLst/>
          </a:prstGeom>
          <a:solidFill>
            <a:srgbClr val="8800FF">
              <a:alpha val="50000"/>
            </a:srgb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10.07.2024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822EB74-9A1A-4A7F-B5CA-82C510422695}"/>
              </a:ext>
            </a:extLst>
          </p:cNvPr>
          <p:cNvSpPr/>
          <p:nvPr/>
        </p:nvSpPr>
        <p:spPr>
          <a:xfrm>
            <a:off x="3141664" y="189448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Kennenlernen &amp; Kontext verstehen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EA2EFA5-64FF-4F81-83A8-5C2ACAAD633B}"/>
              </a:ext>
            </a:extLst>
          </p:cNvPr>
          <p:cNvSpPr/>
          <p:nvPr/>
        </p:nvSpPr>
        <p:spPr>
          <a:xfrm>
            <a:off x="1646238" y="1894482"/>
            <a:ext cx="1453325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7DB2FD8-7155-4D2F-8087-C99EFD972E18}"/>
              </a:ext>
            </a:extLst>
          </p:cNvPr>
          <p:cNvSpPr/>
          <p:nvPr/>
        </p:nvSpPr>
        <p:spPr>
          <a:xfrm>
            <a:off x="577006" y="1894482"/>
            <a:ext cx="1043102" cy="40685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18.07.2024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18E7282-1DC9-4A06-9750-09AE342E8D59}"/>
              </a:ext>
            </a:extLst>
          </p:cNvPr>
          <p:cNvSpPr/>
          <p:nvPr/>
        </p:nvSpPr>
        <p:spPr>
          <a:xfrm>
            <a:off x="3142486" y="2339547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- Den UX Prozess verstehen und verständlich machen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61AB4A7-C119-4024-8ABF-6FE82964ECF9}"/>
              </a:ext>
            </a:extLst>
          </p:cNvPr>
          <p:cNvSpPr/>
          <p:nvPr/>
        </p:nvSpPr>
        <p:spPr>
          <a:xfrm>
            <a:off x="3141664" y="2784613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Psychologie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D02105A-3E69-4618-92F1-C6DB3DDB52B9}"/>
              </a:ext>
            </a:extLst>
          </p:cNvPr>
          <p:cNvSpPr/>
          <p:nvPr/>
        </p:nvSpPr>
        <p:spPr>
          <a:xfrm>
            <a:off x="3141664" y="322967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&amp; Usability Frameworks &amp; Definitionen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83AC540-F417-4F75-B931-4059934884B5}"/>
              </a:ext>
            </a:extLst>
          </p:cNvPr>
          <p:cNvSpPr/>
          <p:nvPr/>
        </p:nvSpPr>
        <p:spPr>
          <a:xfrm>
            <a:off x="3141664" y="367474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Prinzipien als Tool-Kit für die Management-Praxis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C5F30391-A5DF-41C9-B8DE-5019BA73775F}"/>
              </a:ext>
            </a:extLst>
          </p:cNvPr>
          <p:cNvSpPr/>
          <p:nvPr/>
        </p:nvSpPr>
        <p:spPr>
          <a:xfrm>
            <a:off x="3141664" y="411981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Reflexion der Übungen aus der Selbstlernphase, Beantwortung von Fragen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8CA42E95-78C0-41D5-905A-AB166E8085AC}"/>
              </a:ext>
            </a:extLst>
          </p:cNvPr>
          <p:cNvSpPr/>
          <p:nvPr/>
        </p:nvSpPr>
        <p:spPr>
          <a:xfrm>
            <a:off x="1646238" y="4119812"/>
            <a:ext cx="1450100" cy="406858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12:00-13:00 Uhr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072C0EC-0052-41FA-A468-F0F9B8E262E6}"/>
              </a:ext>
            </a:extLst>
          </p:cNvPr>
          <p:cNvSpPr/>
          <p:nvPr/>
        </p:nvSpPr>
        <p:spPr>
          <a:xfrm>
            <a:off x="577006" y="4119811"/>
            <a:ext cx="1043102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15.08.2024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798CE78-BD97-4CAC-9535-EEE661CD0FE4}"/>
              </a:ext>
            </a:extLst>
          </p:cNvPr>
          <p:cNvSpPr/>
          <p:nvPr/>
        </p:nvSpPr>
        <p:spPr>
          <a:xfrm>
            <a:off x="3141664" y="4564877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I: Nutzer-Kontext verstehen &amp; im Team managen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55235BE4-3322-4478-B59B-5353DC6AD4AA}"/>
              </a:ext>
            </a:extLst>
          </p:cNvPr>
          <p:cNvSpPr/>
          <p:nvPr/>
        </p:nvSpPr>
        <p:spPr>
          <a:xfrm>
            <a:off x="3141665" y="5009943"/>
            <a:ext cx="3143249" cy="52676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zum Nutzerkontext. Gemeinsame Retro und Reflexion, Beantwortung von Fragen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53BBEF3E-A7E4-4EA8-8A5A-67A8FA56FE38}"/>
              </a:ext>
            </a:extLst>
          </p:cNvPr>
          <p:cNvSpPr/>
          <p:nvPr/>
        </p:nvSpPr>
        <p:spPr>
          <a:xfrm>
            <a:off x="1646238" y="5009942"/>
            <a:ext cx="1448810" cy="52287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09:00-13:00 Uhr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EE35AEA6-D7E9-4D95-B77F-440EB448DC75}"/>
              </a:ext>
            </a:extLst>
          </p:cNvPr>
          <p:cNvSpPr/>
          <p:nvPr/>
        </p:nvSpPr>
        <p:spPr>
          <a:xfrm>
            <a:off x="577006" y="5009943"/>
            <a:ext cx="1043102" cy="52287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29.08.2024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E29470AA-6283-4B83-9AB0-03E21CC30704}"/>
              </a:ext>
            </a:extLst>
          </p:cNvPr>
          <p:cNvSpPr/>
          <p:nvPr/>
        </p:nvSpPr>
        <p:spPr>
          <a:xfrm>
            <a:off x="3141664" y="5574534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II: Den Business Kontext verstehen &amp; managen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A5204EAA-42E5-40B6-AEA1-C8DED30AD88F}"/>
              </a:ext>
            </a:extLst>
          </p:cNvPr>
          <p:cNvSpPr/>
          <p:nvPr/>
        </p:nvSpPr>
        <p:spPr>
          <a:xfrm>
            <a:off x="1646238" y="6019650"/>
            <a:ext cx="1448810" cy="51884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09:00-11:30 Uhr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CEE2F31A-CE40-461E-B4B4-08639B3206EF}"/>
              </a:ext>
            </a:extLst>
          </p:cNvPr>
          <p:cNvSpPr/>
          <p:nvPr/>
        </p:nvSpPr>
        <p:spPr>
          <a:xfrm>
            <a:off x="577005" y="6019650"/>
            <a:ext cx="1043103" cy="5188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10.10.2024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65AA3B98-D7F8-4012-B20E-088EACF281F5}"/>
              </a:ext>
            </a:extLst>
          </p:cNvPr>
          <p:cNvSpPr/>
          <p:nvPr/>
        </p:nvSpPr>
        <p:spPr>
          <a:xfrm>
            <a:off x="3141664" y="6019600"/>
            <a:ext cx="3143250" cy="52676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Gemeinsame Übung zur Produkt-Strategie. Lean Coffee und Reflexion, Beantwortung von Fragen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FB0DB01E-2212-4F3F-8EC2-2E04E2A4B77D}"/>
              </a:ext>
            </a:extLst>
          </p:cNvPr>
          <p:cNvSpPr/>
          <p:nvPr/>
        </p:nvSpPr>
        <p:spPr>
          <a:xfrm>
            <a:off x="3141664" y="658418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en-US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Designing Conversations </a:t>
            </a:r>
            <a:endParaRPr lang="de-DE" sz="1000" kern="0" dirty="0">
              <a:solidFill>
                <a:srgbClr val="000000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12072BD4-2DC5-4A61-9E3F-EB7A4B40E0A5}"/>
              </a:ext>
            </a:extLst>
          </p:cNvPr>
          <p:cNvSpPr/>
          <p:nvPr/>
        </p:nvSpPr>
        <p:spPr>
          <a:xfrm>
            <a:off x="3142487" y="7029255"/>
            <a:ext cx="3142427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 Produktanforderungen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81E7D9F-732D-4414-ADF3-A7AE3098CA64}"/>
              </a:ext>
            </a:extLst>
          </p:cNvPr>
          <p:cNvSpPr/>
          <p:nvPr/>
        </p:nvSpPr>
        <p:spPr>
          <a:xfrm>
            <a:off x="1646238" y="7025322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14:00-17:00 Uhr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D921C9D0-FB21-4A6A-A8A0-4E12D88CA5A3}"/>
              </a:ext>
            </a:extLst>
          </p:cNvPr>
          <p:cNvSpPr/>
          <p:nvPr/>
        </p:nvSpPr>
        <p:spPr>
          <a:xfrm>
            <a:off x="577006" y="7025322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07.11.2024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E4ABF5FF-EAF9-4896-908E-C3D67647FA19}"/>
              </a:ext>
            </a:extLst>
          </p:cNvPr>
          <p:cNvSpPr/>
          <p:nvPr/>
        </p:nvSpPr>
        <p:spPr>
          <a:xfrm>
            <a:off x="3142486" y="7474321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&amp; UX Skills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D4CB05FF-3515-494B-B5A8-10F4B048E01A}"/>
              </a:ext>
            </a:extLst>
          </p:cNvPr>
          <p:cNvSpPr/>
          <p:nvPr/>
        </p:nvSpPr>
        <p:spPr>
          <a:xfrm>
            <a:off x="3142487" y="7919394"/>
            <a:ext cx="3142427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Abschluss-Workshop: Transfer in die Praxis, offene Fragen, gemeinsame Reflexion und Planung für die persönliche UX-Zukunft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32586AF5-BA52-417F-9187-DE4205B7C2E5}"/>
              </a:ext>
            </a:extLst>
          </p:cNvPr>
          <p:cNvSpPr/>
          <p:nvPr/>
        </p:nvSpPr>
        <p:spPr>
          <a:xfrm>
            <a:off x="1644948" y="7919393"/>
            <a:ext cx="1459975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09:00-11:30 Uhr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EFA31D1E-A343-40D2-B042-806B4D6F88F5}"/>
              </a:ext>
            </a:extLst>
          </p:cNvPr>
          <p:cNvSpPr/>
          <p:nvPr/>
        </p:nvSpPr>
        <p:spPr>
          <a:xfrm>
            <a:off x="577006" y="7919393"/>
            <a:ext cx="1043103" cy="67000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21.11.2024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7A08C3F1-F070-46B9-A220-0A83C6055DBD}"/>
              </a:ext>
            </a:extLst>
          </p:cNvPr>
          <p:cNvSpPr/>
          <p:nvPr/>
        </p:nvSpPr>
        <p:spPr>
          <a:xfrm>
            <a:off x="576576" y="8628028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05.12.2024</a:t>
            </a:r>
          </a:p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16.01.2025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9C6028FF-D012-49C7-BF27-DE7E81A1141E}"/>
              </a:ext>
            </a:extLst>
          </p:cNvPr>
          <p:cNvSpPr/>
          <p:nvPr/>
        </p:nvSpPr>
        <p:spPr>
          <a:xfrm>
            <a:off x="1644948" y="8628028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09:00-12:00 Uhr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B85F6AB-B78E-4C69-AF67-CD399F59C716}"/>
              </a:ext>
            </a:extLst>
          </p:cNvPr>
          <p:cNvSpPr/>
          <p:nvPr/>
        </p:nvSpPr>
        <p:spPr>
          <a:xfrm>
            <a:off x="3140078" y="863135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rgbClr val="8800FF"/>
                </a:solidFill>
                <a:latin typeface="HaufeMerriweatherSans" pitchFamily="2" charset="77"/>
                <a:cs typeface="HaufeMerriweatherSans" pitchFamily="2" charset="77"/>
              </a:rPr>
              <a:t>E- PRÜFUNGEN</a:t>
            </a:r>
            <a:endParaRPr lang="de-DE" sz="1000" kern="0" dirty="0">
              <a:solidFill>
                <a:srgbClr val="8800FF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C77A7319-A262-4866-9985-E601AF1808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4" y="9359727"/>
            <a:ext cx="1637388" cy="32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>
            <a:extLst>
              <a:ext uri="{FF2B5EF4-FFF2-40B4-BE49-F238E27FC236}">
                <a16:creationId xmlns:a16="http://schemas.microsoft.com/office/drawing/2014/main" id="{5CA7C80A-97BF-4D18-936D-7CEEEB64B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114380" y="5945285"/>
            <a:ext cx="4082905" cy="392723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8908CB88-A1D3-4EEC-BD6B-B05ADA884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90144">
            <a:off x="-145270" y="3385329"/>
            <a:ext cx="3292125" cy="3846909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31B4461A-9148-4E34-94F0-E6B4D4B94E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193" y="599626"/>
            <a:ext cx="2961923" cy="2876153"/>
          </a:xfrm>
          <a:prstGeom prst="rect">
            <a:avLst/>
          </a:prstGeom>
        </p:spPr>
      </p:pic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8128752-5423-A84F-B68D-229D09D1D52B}"/>
              </a:ext>
            </a:extLst>
          </p:cNvPr>
          <p:cNvSpPr txBox="1">
            <a:spLocks/>
          </p:cNvSpPr>
          <p:nvPr/>
        </p:nvSpPr>
        <p:spPr>
          <a:xfrm>
            <a:off x="474794" y="495353"/>
            <a:ext cx="5810120" cy="762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ufeMerriweatherSans" pitchFamily="2" charset="77"/>
                <a:ea typeface="+mn-ea"/>
                <a:cs typeface="HaufeMerriweatherSa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75" dirty="0">
                <a:latin typeface="Bebas Neue Bold" panose="020B0000000000000000" pitchFamily="34" charset="0"/>
              </a:rPr>
              <a:t>Lernplan - UX Management Aufbautraining 2024</a:t>
            </a:r>
          </a:p>
          <a:p>
            <a:pPr marL="0" indent="0">
              <a:buNone/>
            </a:pPr>
            <a:r>
              <a:rPr lang="de-DE" sz="1600" b="1" dirty="0">
                <a:latin typeface="Bebas Neue Pro" panose="020B0506020202050201" pitchFamily="34" charset="0"/>
                <a:hlinkClick r:id="rId7"/>
              </a:rPr>
              <a:t>https://www.haufe-akademie.de/30800 </a:t>
            </a:r>
            <a:endParaRPr lang="de-DE" sz="2475" b="1" dirty="0">
              <a:latin typeface="Bebas Neue Pro" panose="020B0506020202050201" pitchFamily="34" charset="0"/>
            </a:endParaRPr>
          </a:p>
          <a:p>
            <a:pPr marL="0" indent="0">
              <a:buNone/>
            </a:pPr>
            <a:r>
              <a:rPr lang="de-DE" sz="2475" b="1" dirty="0">
                <a:latin typeface="Bebas Neue Bold" panose="020B0000000000000000" pitchFamily="34" charset="0"/>
              </a:rPr>
              <a:t> 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BB1F6FC-41C9-4826-B8AF-2AC4A64116C4}"/>
              </a:ext>
            </a:extLst>
          </p:cNvPr>
          <p:cNvSpPr/>
          <p:nvPr/>
        </p:nvSpPr>
        <p:spPr>
          <a:xfrm>
            <a:off x="3141664" y="144941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Technisches Onboarding &amp; Community-Einführung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6678D5D-481B-4E0E-9A83-A1398C7A2BF3}"/>
              </a:ext>
            </a:extLst>
          </p:cNvPr>
          <p:cNvSpPr/>
          <p:nvPr/>
        </p:nvSpPr>
        <p:spPr>
          <a:xfrm>
            <a:off x="1646238" y="1449414"/>
            <a:ext cx="1453970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6D73336-0BAB-42EA-8721-4BEC37BB87D5}"/>
              </a:ext>
            </a:extLst>
          </p:cNvPr>
          <p:cNvSpPr/>
          <p:nvPr/>
        </p:nvSpPr>
        <p:spPr>
          <a:xfrm>
            <a:off x="577006" y="1449415"/>
            <a:ext cx="1042244" cy="406856"/>
          </a:xfrm>
          <a:prstGeom prst="rect">
            <a:avLst/>
          </a:prstGeom>
          <a:solidFill>
            <a:srgbClr val="8800FF">
              <a:alpha val="50000"/>
            </a:srgb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28.08.2024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822EB74-9A1A-4A7F-B5CA-82C510422695}"/>
              </a:ext>
            </a:extLst>
          </p:cNvPr>
          <p:cNvSpPr/>
          <p:nvPr/>
        </p:nvSpPr>
        <p:spPr>
          <a:xfrm>
            <a:off x="3141664" y="189448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Kennenlernen &amp; Kontext verstehen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EA2EFA5-64FF-4F81-83A8-5C2ACAAD633B}"/>
              </a:ext>
            </a:extLst>
          </p:cNvPr>
          <p:cNvSpPr/>
          <p:nvPr/>
        </p:nvSpPr>
        <p:spPr>
          <a:xfrm>
            <a:off x="1646238" y="1894482"/>
            <a:ext cx="1453325" cy="40685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13:00-14:00 Uhr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7DB2FD8-7155-4D2F-8087-C99EFD972E18}"/>
              </a:ext>
            </a:extLst>
          </p:cNvPr>
          <p:cNvSpPr/>
          <p:nvPr/>
        </p:nvSpPr>
        <p:spPr>
          <a:xfrm>
            <a:off x="577006" y="1894482"/>
            <a:ext cx="1043102" cy="40685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05.09.2024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18E7282-1DC9-4A06-9750-09AE342E8D59}"/>
              </a:ext>
            </a:extLst>
          </p:cNvPr>
          <p:cNvSpPr/>
          <p:nvPr/>
        </p:nvSpPr>
        <p:spPr>
          <a:xfrm>
            <a:off x="3142486" y="2339547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- Den UX Prozess verstehen und verständlich machen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61AB4A7-C119-4024-8ABF-6FE82964ECF9}"/>
              </a:ext>
            </a:extLst>
          </p:cNvPr>
          <p:cNvSpPr/>
          <p:nvPr/>
        </p:nvSpPr>
        <p:spPr>
          <a:xfrm>
            <a:off x="3141664" y="2784613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Psychologie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D02105A-3E69-4618-92F1-C6DB3DDB52B9}"/>
              </a:ext>
            </a:extLst>
          </p:cNvPr>
          <p:cNvSpPr/>
          <p:nvPr/>
        </p:nvSpPr>
        <p:spPr>
          <a:xfrm>
            <a:off x="3141664" y="322967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&amp; Usability Frameworks &amp; Definitionen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83AC540-F417-4F75-B931-4059934884B5}"/>
              </a:ext>
            </a:extLst>
          </p:cNvPr>
          <p:cNvSpPr/>
          <p:nvPr/>
        </p:nvSpPr>
        <p:spPr>
          <a:xfrm>
            <a:off x="3141664" y="3674745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Prinzipien als Tool-Kit für die Management-Praxis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C5F30391-A5DF-41C9-B8DE-5019BA73775F}"/>
              </a:ext>
            </a:extLst>
          </p:cNvPr>
          <p:cNvSpPr/>
          <p:nvPr/>
        </p:nvSpPr>
        <p:spPr>
          <a:xfrm>
            <a:off x="3141664" y="411981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Reflexion der Übungen aus der Selbstlernphase, Beantwortung von Fragen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8CA42E95-78C0-41D5-905A-AB166E8085AC}"/>
              </a:ext>
            </a:extLst>
          </p:cNvPr>
          <p:cNvSpPr/>
          <p:nvPr/>
        </p:nvSpPr>
        <p:spPr>
          <a:xfrm>
            <a:off x="1646238" y="4119812"/>
            <a:ext cx="1450100" cy="406858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12:00-13:00 Uhr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072C0EC-0052-41FA-A468-F0F9B8E262E6}"/>
              </a:ext>
            </a:extLst>
          </p:cNvPr>
          <p:cNvSpPr/>
          <p:nvPr/>
        </p:nvSpPr>
        <p:spPr>
          <a:xfrm>
            <a:off x="577006" y="4119811"/>
            <a:ext cx="1043102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10.10.2024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798CE78-BD97-4CAC-9535-EEE661CD0FE4}"/>
              </a:ext>
            </a:extLst>
          </p:cNvPr>
          <p:cNvSpPr/>
          <p:nvPr/>
        </p:nvSpPr>
        <p:spPr>
          <a:xfrm>
            <a:off x="3141664" y="4564877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I: Nutzer-Kontext verstehen &amp; im Team managen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55235BE4-3322-4478-B59B-5353DC6AD4AA}"/>
              </a:ext>
            </a:extLst>
          </p:cNvPr>
          <p:cNvSpPr/>
          <p:nvPr/>
        </p:nvSpPr>
        <p:spPr>
          <a:xfrm>
            <a:off x="3141665" y="5009943"/>
            <a:ext cx="3143249" cy="52676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zum Nutzerkontext. Gemeinsame Retro und Reflexion, Beantwortung von Fragen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53BBEF3E-A7E4-4EA8-8A5A-67A8FA56FE38}"/>
              </a:ext>
            </a:extLst>
          </p:cNvPr>
          <p:cNvSpPr/>
          <p:nvPr/>
        </p:nvSpPr>
        <p:spPr>
          <a:xfrm>
            <a:off x="1646238" y="5009942"/>
            <a:ext cx="1448810" cy="52287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13:00-17:00 Uhr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EE35AEA6-D7E9-4D95-B77F-440EB448DC75}"/>
              </a:ext>
            </a:extLst>
          </p:cNvPr>
          <p:cNvSpPr/>
          <p:nvPr/>
        </p:nvSpPr>
        <p:spPr>
          <a:xfrm>
            <a:off x="577006" y="5009943"/>
            <a:ext cx="1043102" cy="52287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24.10.2024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E29470AA-6283-4B83-9AB0-03E21CC30704}"/>
              </a:ext>
            </a:extLst>
          </p:cNvPr>
          <p:cNvSpPr/>
          <p:nvPr/>
        </p:nvSpPr>
        <p:spPr>
          <a:xfrm>
            <a:off x="3141664" y="5574534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Discovery II: Den Business Kontext verstehen &amp; managen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A5204EAA-42E5-40B6-AEA1-C8DED30AD88F}"/>
              </a:ext>
            </a:extLst>
          </p:cNvPr>
          <p:cNvSpPr/>
          <p:nvPr/>
        </p:nvSpPr>
        <p:spPr>
          <a:xfrm>
            <a:off x="1646238" y="6019650"/>
            <a:ext cx="1448810" cy="51884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13:00-15:30 Uhr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CEE2F31A-CE40-461E-B4B4-08639B3206EF}"/>
              </a:ext>
            </a:extLst>
          </p:cNvPr>
          <p:cNvSpPr/>
          <p:nvPr/>
        </p:nvSpPr>
        <p:spPr>
          <a:xfrm>
            <a:off x="577005" y="6019650"/>
            <a:ext cx="1043103" cy="5188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21.11.2024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65AA3B98-D7F8-4012-B20E-088EACF281F5}"/>
              </a:ext>
            </a:extLst>
          </p:cNvPr>
          <p:cNvSpPr/>
          <p:nvPr/>
        </p:nvSpPr>
        <p:spPr>
          <a:xfrm>
            <a:off x="3141664" y="6019600"/>
            <a:ext cx="3143250" cy="52676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 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Gemeinsame Übung zur Produkt-Strategie. Lean Coffee und Reflexion, Beantwortung von Fragen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FB0DB01E-2212-4F3F-8EC2-2E04E2A4B77D}"/>
              </a:ext>
            </a:extLst>
          </p:cNvPr>
          <p:cNvSpPr/>
          <p:nvPr/>
        </p:nvSpPr>
        <p:spPr>
          <a:xfrm>
            <a:off x="3141664" y="6584189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en-US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Designing Conversations </a:t>
            </a:r>
            <a:endParaRPr lang="de-DE" sz="1000" kern="0" dirty="0">
              <a:solidFill>
                <a:srgbClr val="000000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12072BD4-2DC5-4A61-9E3F-EB7A4B40E0A5}"/>
              </a:ext>
            </a:extLst>
          </p:cNvPr>
          <p:cNvSpPr/>
          <p:nvPr/>
        </p:nvSpPr>
        <p:spPr>
          <a:xfrm>
            <a:off x="3142487" y="7029255"/>
            <a:ext cx="3142427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Intensivworkshop zu Produktanforderungen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81E7D9F-732D-4414-ADF3-A7AE3098CA64}"/>
              </a:ext>
            </a:extLst>
          </p:cNvPr>
          <p:cNvSpPr/>
          <p:nvPr/>
        </p:nvSpPr>
        <p:spPr>
          <a:xfrm>
            <a:off x="1646238" y="7025322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13:00-16:00 Uhr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D921C9D0-FB21-4A6A-A8A0-4E12D88CA5A3}"/>
              </a:ext>
            </a:extLst>
          </p:cNvPr>
          <p:cNvSpPr/>
          <p:nvPr/>
        </p:nvSpPr>
        <p:spPr>
          <a:xfrm>
            <a:off x="577006" y="7025322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05.12.2024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E4ABF5FF-EAF9-4896-908E-C3D67647FA19}"/>
              </a:ext>
            </a:extLst>
          </p:cNvPr>
          <p:cNvSpPr/>
          <p:nvPr/>
        </p:nvSpPr>
        <p:spPr>
          <a:xfrm>
            <a:off x="3142486" y="7474321"/>
            <a:ext cx="3142428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chemeClr val="accent4"/>
                </a:solidFill>
                <a:latin typeface="HaufeMerriweatherSans" pitchFamily="2" charset="77"/>
                <a:cs typeface="HaufeMerriweatherSans" pitchFamily="2" charset="77"/>
              </a:rPr>
              <a:t>SELBSTLERNPHASE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UX Management &amp; UX Skills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D4CB05FF-3515-494B-B5A8-10F4B048E01A}"/>
              </a:ext>
            </a:extLst>
          </p:cNvPr>
          <p:cNvSpPr/>
          <p:nvPr/>
        </p:nvSpPr>
        <p:spPr>
          <a:xfrm>
            <a:off x="3142487" y="7919394"/>
            <a:ext cx="3142427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3E45FF"/>
                </a:solidFill>
                <a:latin typeface="HaufeMerriweatherSans" pitchFamily="2" charset="77"/>
                <a:cs typeface="HaufeMerriweatherSans" pitchFamily="2" charset="77"/>
              </a:rPr>
              <a:t>LIVE-ONLINE</a:t>
            </a: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 Abschluss-Workshop: Transfer in die Praxis, offene Fragen, gemeinsame Reflexion und Planung für die persönliche UX-Zukunft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32586AF5-BA52-417F-9187-DE4205B7C2E5}"/>
              </a:ext>
            </a:extLst>
          </p:cNvPr>
          <p:cNvSpPr/>
          <p:nvPr/>
        </p:nvSpPr>
        <p:spPr>
          <a:xfrm>
            <a:off x="1644948" y="7919393"/>
            <a:ext cx="1459975" cy="67001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13:00-15:30 Uhr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EFA31D1E-A343-40D2-B042-806B4D6F88F5}"/>
              </a:ext>
            </a:extLst>
          </p:cNvPr>
          <p:cNvSpPr/>
          <p:nvPr/>
        </p:nvSpPr>
        <p:spPr>
          <a:xfrm>
            <a:off x="577006" y="7919393"/>
            <a:ext cx="1043103" cy="67000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16.01.2025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7A08C3F1-F070-46B9-A220-0A83C6055DBD}"/>
              </a:ext>
            </a:extLst>
          </p:cNvPr>
          <p:cNvSpPr/>
          <p:nvPr/>
        </p:nvSpPr>
        <p:spPr>
          <a:xfrm>
            <a:off x="576576" y="8628028"/>
            <a:ext cx="1043103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30.01.2025</a:t>
            </a:r>
          </a:p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06.02.2025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9C6028FF-D012-49C7-BF27-DE7E81A1141E}"/>
              </a:ext>
            </a:extLst>
          </p:cNvPr>
          <p:cNvSpPr/>
          <p:nvPr/>
        </p:nvSpPr>
        <p:spPr>
          <a:xfrm>
            <a:off x="1644948" y="8628028"/>
            <a:ext cx="1459975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t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de-DE" sz="1000" kern="0" dirty="0">
                <a:solidFill>
                  <a:srgbClr val="000000"/>
                </a:solidFill>
                <a:latin typeface="HaufeMerriweatherSans" pitchFamily="2" charset="77"/>
                <a:cs typeface="HaufeMerriweatherSans" pitchFamily="2" charset="77"/>
              </a:rPr>
              <a:t>09:00-12:00 Uhr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B85F6AB-B78E-4C69-AF67-CD399F59C716}"/>
              </a:ext>
            </a:extLst>
          </p:cNvPr>
          <p:cNvSpPr/>
          <p:nvPr/>
        </p:nvSpPr>
        <p:spPr>
          <a:xfrm>
            <a:off x="3140078" y="8631351"/>
            <a:ext cx="3143250" cy="40724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500" rIns="121500" anchor="ctr" anchorCtr="0">
            <a:noAutofit/>
          </a:bodyPr>
          <a:lstStyle/>
          <a:p>
            <a:pPr defTabSz="514286">
              <a:spcBef>
                <a:spcPts val="281"/>
              </a:spcBef>
            </a:pPr>
            <a:r>
              <a:rPr lang="en-US" sz="1000" kern="0" dirty="0">
                <a:solidFill>
                  <a:srgbClr val="8800FF"/>
                </a:solidFill>
                <a:latin typeface="HaufeMerriweatherSans" pitchFamily="2" charset="77"/>
                <a:cs typeface="HaufeMerriweatherSans" pitchFamily="2" charset="77"/>
              </a:rPr>
              <a:t>E- PRÜFUNGEN</a:t>
            </a:r>
            <a:endParaRPr lang="de-DE" sz="1000" kern="0" dirty="0">
              <a:solidFill>
                <a:srgbClr val="8800FF"/>
              </a:solidFill>
              <a:latin typeface="HaufeMerriweatherSans" pitchFamily="2" charset="77"/>
              <a:cs typeface="HaufeMerriweatherSans" pitchFamily="2" charset="77"/>
            </a:endParaRP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C77A7319-A262-4866-9985-E601AF1808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4" y="9359727"/>
            <a:ext cx="1637388" cy="32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36287"/>
      </p:ext>
    </p:extLst>
  </p:cSld>
  <p:clrMapOvr>
    <a:masterClrMapping/>
  </p:clrMapOvr>
</p:sld>
</file>

<file path=ppt/theme/theme1.xml><?xml version="1.0" encoding="utf-8"?>
<a:theme xmlns:a="http://schemas.openxmlformats.org/drawingml/2006/main" name="Haufe">
  <a:themeElements>
    <a:clrScheme name="HAUFE">
      <a:dk1>
        <a:srgbClr val="000000"/>
      </a:dk1>
      <a:lt1>
        <a:srgbClr val="FFFFFF"/>
      </a:lt1>
      <a:dk2>
        <a:srgbClr val="232A36"/>
      </a:dk2>
      <a:lt2>
        <a:srgbClr val="FFFFFF"/>
      </a:lt2>
      <a:accent1>
        <a:srgbClr val="F050A7"/>
      </a:accent1>
      <a:accent2>
        <a:srgbClr val="8800FF"/>
      </a:accent2>
      <a:accent3>
        <a:srgbClr val="3E45FF"/>
      </a:accent3>
      <a:accent4>
        <a:srgbClr val="23C6E3"/>
      </a:accent4>
      <a:accent5>
        <a:srgbClr val="00FFC3"/>
      </a:accent5>
      <a:accent6>
        <a:srgbClr val="1753FB"/>
      </a:accent6>
      <a:hlink>
        <a:srgbClr val="1753FB"/>
      </a:hlink>
      <a:folHlink>
        <a:srgbClr val="D2D3D6"/>
      </a:folHlink>
    </a:clrScheme>
    <a:fontScheme name="HaufeMerriweatherSans">
      <a:majorFont>
        <a:latin typeface="HaufeMerriweatherSans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HaufeMerriweatherSans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ufe_Slide-Deck_0321" id="{D87298E1-6BEE-3C4C-93BE-2FD0D6D802C1}" vid="{9006EA95-83E9-D647-B607-34EB89FEFDD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E7C7370B77434CB75441DA66D7D6A2" ma:contentTypeVersion="6" ma:contentTypeDescription="Ein neues Dokument erstellen." ma:contentTypeScope="" ma:versionID="cda0053566db9cbad40ccf1e24e5649b">
  <xsd:schema xmlns:xsd="http://www.w3.org/2001/XMLSchema" xmlns:xs="http://www.w3.org/2001/XMLSchema" xmlns:p="http://schemas.microsoft.com/office/2006/metadata/properties" xmlns:ns2="7d653436-47de-4f07-bb61-4d6a3289e1cf" targetNamespace="http://schemas.microsoft.com/office/2006/metadata/properties" ma:root="true" ma:fieldsID="62aea925fc047f31a747210f4e70c9d7" ns2:_="">
    <xsd:import namespace="7d653436-47de-4f07-bb61-4d6a3289e1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53436-47de-4f07-bb61-4d6a3289e1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2F1455-AFE8-474D-935F-670A9904A1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4C360E-48AA-4EFB-A55B-CED9A7F907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53436-47de-4f07-bb61-4d6a3289e1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AF508F-D9BB-41BD-BB29-F5EFDD7A4AA2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7d653436-47de-4f07-bb61-4d6a3289e1c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Haufe_Slide-Deck_0321</Template>
  <TotalTime>0</TotalTime>
  <Words>858</Words>
  <Application>Microsoft Office PowerPoint</Application>
  <PresentationFormat>A4-Papier (210 x 297 mm)</PresentationFormat>
  <Paragraphs>178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Bebas Neue Bold</vt:lpstr>
      <vt:lpstr>Bebas Neue Pro</vt:lpstr>
      <vt:lpstr>Calibri</vt:lpstr>
      <vt:lpstr>HaufeMerriweatherSans</vt:lpstr>
      <vt:lpstr>Haufe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UX Management</dc:title>
  <dc:creator>Denzel, Nicole</dc:creator>
  <cp:lastModifiedBy>Woelfle, Svenja</cp:lastModifiedBy>
  <cp:revision>46</cp:revision>
  <cp:lastPrinted>2022-12-13T10:56:58Z</cp:lastPrinted>
  <dcterms:created xsi:type="dcterms:W3CDTF">2021-05-10T19:28:39Z</dcterms:created>
  <dcterms:modified xsi:type="dcterms:W3CDTF">2024-01-30T08:57:46Z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0x010100B3E7C7370B77434CB75441DA66D7D6A2</vt:lpwstr>
  </property>
</Properties>
</file>